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955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32ebec8f0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9" name="MasterShapeName?linknodeid=ed3cabc2f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0c59310e?pid=b8ff8bc08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mentioned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poetry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甚至在中国最古老的诗集中也有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提及。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教材P31</a:t>
            </a:r>
            <a:endParaRPr lang="en-US" altLang="zh-CN" dirty="0"/>
          </a:p>
        </p:txBody>
      </p:sp>
      <p:pic>
        <p:nvPicPr>
          <p:cNvPr id="3" name="P_6_BD#00c59310e?pid=b8ff8bc08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e1c53d86?pid=cf7a43e6b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.作品集；收集物；收蔵品；募捐；一批物品</a:t>
            </a:r>
            <a:endParaRPr lang="en-US" altLang="zh-CN" sz="2200" dirty="0"/>
          </a:p>
        </p:txBody>
      </p:sp>
      <p:sp>
        <p:nvSpPr>
          <p:cNvPr id="6" name="P_6_BD#fce6d77bc?pid=0e1c53d86&amp;color=0,55,96&amp;vtp=1&amp;bbb=1"/>
          <p:cNvSpPr/>
          <p:nvPr/>
        </p:nvSpPr>
        <p:spPr>
          <a:xfrm>
            <a:off x="502920" y="3288081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我花了很长时间收集这份报告的资料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e'll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tonight's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ceremony.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我们将在今晚仪式的最后举行募捐活动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收藏品；一批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；一群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一批中国花瓶收藏品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photos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unsuccessful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Antarctic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voyage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一批新的照片使一次未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成功的南极之行恢复生机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一群有趣的人</a:t>
            </a:r>
            <a:endParaRPr lang="en-US" altLang="zh-CN" sz="1800" dirty="0"/>
          </a:p>
        </p:txBody>
      </p:sp>
      <p:pic>
        <p:nvPicPr>
          <p:cNvPr id="7" name="P_6_BD#fce6d77bc?pid=0e1c53d86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8774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fce6d77bc?pid=0e1c53d86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fce6d77bc?pid=0e1c53d86&amp;color=0,55,96&amp;vtp=1&amp;bt=1&amp;bb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.收集；采集；收藏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.募捐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；募集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money/information/stamps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筹集资金/收集信息/集邮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oneself/one's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使某人自己镇静/集中思想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also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garbage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road,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order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promote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environmental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protection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为了促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进环境保护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晟康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和吴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还沿路捡拾垃圾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took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breath,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entered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interview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room.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我镇定下来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深吸一口气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走进了面试的房间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.收集者；收藏家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collective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.集体的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；共有的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fce6d77bc?pid=0e1c53d86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4"/>
                <a:stretch>
                  <a:fillRect l="-138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7c698be?pid=ed3cabc2f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</a:t>
            </a:r>
            <a:endParaRPr lang="en-US" altLang="zh-CN" sz="2200" dirty="0"/>
          </a:p>
        </p:txBody>
      </p:sp>
      <p:sp>
        <p:nvSpPr>
          <p:cNvPr id="3" name="P_5_BD#9252df61d?pid=a17c698be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英语中，为了使语言简洁或避免重复，往往省去一个或一些句子成分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，这种语法现象叫作省略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Ellipsis）,这种省略后的句子称为省略句（Elliptical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Sentence）。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简单句中的省略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此类省略包括祈使句省略主语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，某些句子结构省略谓语，部分问句同时省略主语和谓语，对话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、疑问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句的答语省略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，感叹句的省略等。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明天来见我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天气真好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多聪明的女孩儿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准备好了吗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lunch?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你吃午饭了吗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（had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lunch）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还没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并列句中的省略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并列句中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，如果后面的分句中的词语和前面的分句中的词语相同，为了避免重复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，可以将后面分句中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相同的部分省略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她本可以对他撒谎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但她并没有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（injured）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他们中有一些人受伤了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但大部分人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（works）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我在一家工厂工作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我姐姐在一个农场工作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soldiers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（was）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wounded.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一个士兵失去了生命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另外一个受伤了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用于连接两个表示并列关系的成分，着重强调后者，其意为“不仅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”，其中的also有时可以省略。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（also）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lifestyle.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我们不仅了解了更多的英国文化及其习俗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而且还了解了英国人的生活方式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"/>
          <p:cNvSpPr/>
          <p:nvPr/>
        </p:nvSpPr>
        <p:spPr>
          <a:xfrm>
            <a:off x="502920" y="1517904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复合句中的省略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对话中的省略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为了避免重复，对话中经常省略一些已经提过的词句，这种省略在含宾语从句的复合句中更常见。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昨天她爸爸来学校了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他什么时候回来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谁知道呢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定语从句中的省略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在限制性定语从句中作宾语的关系代词（that,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whom）可以省略,但当whom,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which紧跟在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介词后时不能省略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（which/that）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birthday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他哥哥送他作为生日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礼物的车是红色的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（who/whom/that）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John.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我见过的那位男士叫约翰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他就是我们正在谈论的那位男士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当way为先行词时，关系词在从句中作状语，引导定语从句的that/in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which可以省略。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（that/in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请告诉我你做这项工作的方法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名词性从句中的省略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在宾语从句中，连接词that常被省略，但当多个宾语从句并列时，只能省略第一个that。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他坚决认为自己无罪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应该被释放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在表示坚持、建议、要求、命令等的动词或者名词之后的宾语从句、表语从句、同位语从句中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，常用虚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拟语气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，即从句谓语常用“should+动词原形”形式，should可省略。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politely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我们要对最亲密的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人更加礼貌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这条建议很重要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他建议我们休息一下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状语从句中的省略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状语从句中的省略现象非常普遍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。当状语从句的主语和主句的主语一致，或状语从句的主语是it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从句谓语含有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be动词时，从句中通常可以同时省略主语和be动词。大部分状语从句中都有省略现象。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由when/whenever,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before等引导的时间状语从句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小时候我很喜欢这个动画角色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bumped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他在来这里的路上撞上了一辆汽车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由where,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wherever引导的地点状语从句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在必要的地方用文章中的词汇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填空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wherever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任何有可能赚钱的地方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他们都会去试一下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252df61d?pid=a17c698be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③由as,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though引导的方式状语从句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他停下来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似乎想看看自己是不是被跟踪了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正如所预料的那样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他丢了工作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unless等引导的条件状语从句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用的省略结构有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so如果那样的话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not如果不行的话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necessary如果有必要的话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possible如果有可能的话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cd299084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6cd299084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252df61d?pid=a17c698be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ever如果有过的话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any如果有的话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anything如果要说的话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ucy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spoken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露西很害羞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除非有人和她交谈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否则从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不讲话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有需要的话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请给我打电话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在含有were,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should等词的if引导的虚拟条件句中，if可省略，此时从句需用部分倒装结构。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如果我是一只鸟的话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我会在天空中翱翔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fix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如果它坏掉的话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我们将自己出资修理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252df61d?pid=a17c698be&amp;color=0,55,96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⑤由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though等引导的让步状语从句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hough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equipped.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这个公寓虽然不大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但设施完备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ven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即便没有那么迅速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但情况正在改善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由as/so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than引导的比较状语从句可以省略多种成分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（are）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风险比机会更大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。（省略谓语）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我总是生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活在当下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而不是对未来的想象中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。（省略主语和谓语）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anxious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（anxious）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他们像他一样焦急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。（省略表语）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"/>
          <p:cNvSpPr/>
          <p:nvPr/>
        </p:nvSpPr>
        <p:spPr>
          <a:xfrm>
            <a:off x="502920" y="1517904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不定式结构中的省略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保留动词不定式符号to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在同一个句子或联系紧密的对话中,为了避免重复,作宾语或补足语的不定式再次出现时,不定式符号to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后面的内容常常被省略,只保留不定式符号to。常用于动词（短语）refuse,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need等以及表示情感的形容词afraid,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ready等之后。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我叫他去看电影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但是他不想去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你愿意加入我们吗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—Yes，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（join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我愿意加入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如果省略的不定式中有be或作助动词的have时,不定式符号to后要保留be或have。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你是农民吗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—No,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但我曾经是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省去动词不定式符号to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在主动句中，当在see，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to等感官动词（短语）及make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let等使役动词之后作宾补时，不定式要省略to；变为被动时，to需要还原。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我看着他消失在远方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他被注视着消失在远处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当but/except前有行为动词do的具体形式时，后面的不定式要省略to。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我们能做的只有等待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我们别无选择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只能等待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。（but前没有do的任何形式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，后面的不定式不省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当主语部分有行为动词do的具体形式时,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作表语的不定式可以省略to。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我现在想做的事情就是找几本书读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252df61d?sp=1&amp;pid=a17c698be&amp;color=0,55,96&amp;vtp=1&amp;bt=1&amp;bbb=1&amp;hb=1"/>
          <p:cNvSpPr/>
          <p:nvPr/>
        </p:nvSpPr>
        <p:spPr>
          <a:xfrm>
            <a:off x="502920" y="1517904"/>
            <a:ext cx="10570464" cy="4545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习惯用语中的省略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英语中有一些习惯用语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，其省略的内容相当于某个意思。常见的这类表达有：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怎么样？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怎么办？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怎么会呢？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为什么不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呢？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如果没有足够的人想来怎么办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?（相当于What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French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既然她在巴黎待了五年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她的法语怎么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还会这样糟糕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？（相当于how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help?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为什么不找他帮忙呢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?（相当于Why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对应练习见《巩固练》L29</a:t>
            </a:r>
            <a:endParaRPr lang="en-US" altLang="zh-CN" dirty="0"/>
          </a:p>
        </p:txBody>
      </p:sp>
      <p:pic>
        <p:nvPicPr>
          <p:cNvPr id="3" name="P_5#9252df61d?pid=a17c698be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58037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cc7e92e7.fixed?pid=6cd299084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dcc7e92e7.fixed?pid=6cd299084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aaa820e03?pid=dcc7e92e7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1603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#aaa820e03?pid=dcc7e92e7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》L29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能恰当使用省略；在交流中恰当地表达关注和兴趣。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318a4c8?pid=32ebec8f0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49f8dfd0f?pid=74318a4c8&amp;color=0,55,96&amp;vtp=1&amp;bbb=1"/>
          <p:cNvSpPr/>
          <p:nvPr/>
        </p:nvSpPr>
        <p:spPr>
          <a:xfrm>
            <a:off x="502920" y="204517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1.Atlantic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2.jeans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3.boot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4.mushroom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5.accessory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.纪念物；纪念品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7.super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1800" dirty="0"/>
          </a:p>
        </p:txBody>
      </p:sp>
      <p:sp>
        <p:nvSpPr>
          <p:cNvPr id="4" name="QB_5_AN.2_1#49f8dfd0f.blank?pid=74318a4c8&amp;color=0,55,96&amp;vpa=1&amp;vtp=1&amp;bbb=1"/>
          <p:cNvSpPr/>
          <p:nvPr/>
        </p:nvSpPr>
        <p:spPr>
          <a:xfrm>
            <a:off x="1880076" y="20146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大西洋的</a:t>
            </a:r>
            <a:endParaRPr lang="en-US" altLang="zh-CN" dirty="0"/>
          </a:p>
        </p:txBody>
      </p:sp>
      <p:sp>
        <p:nvSpPr>
          <p:cNvPr id="6" name="QB_5_AN.4_1#49f8dfd0f.blank?pid=74318a4c8&amp;color=0,55,96&amp;vpa=2&amp;vtp=1&amp;bbb=1"/>
          <p:cNvSpPr/>
          <p:nvPr/>
        </p:nvSpPr>
        <p:spPr>
          <a:xfrm>
            <a:off x="1435576" y="24337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牛仔裤</a:t>
            </a:r>
            <a:endParaRPr lang="en-US" altLang="zh-CN" dirty="0"/>
          </a:p>
        </p:txBody>
      </p:sp>
      <p:sp>
        <p:nvSpPr>
          <p:cNvPr id="8" name="QB_5_AN.6_1#49f8dfd0f.blank?pid=74318a4c8&amp;color=0,55,96&amp;vpa=3&amp;vtp=1&amp;bbb=1"/>
          <p:cNvSpPr/>
          <p:nvPr/>
        </p:nvSpPr>
        <p:spPr>
          <a:xfrm>
            <a:off x="1372076" y="28528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靴子</a:t>
            </a:r>
            <a:endParaRPr lang="en-US" altLang="zh-CN" dirty="0"/>
          </a:p>
        </p:txBody>
      </p:sp>
      <p:sp>
        <p:nvSpPr>
          <p:cNvPr id="10" name="QB_5_AN.8_1#49f8dfd0f.blank?pid=74318a4c8&amp;color=0,55,96&amp;vpa=4&amp;vtp=1&amp;bbb=1"/>
          <p:cNvSpPr/>
          <p:nvPr/>
        </p:nvSpPr>
        <p:spPr>
          <a:xfrm>
            <a:off x="1943576" y="32719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蘑菇；蕈</a:t>
            </a:r>
            <a:endParaRPr lang="en-US" altLang="zh-CN" dirty="0"/>
          </a:p>
        </p:txBody>
      </p:sp>
      <p:sp>
        <p:nvSpPr>
          <p:cNvPr id="12" name="QB_5_AN.10_1#49f8dfd0f.blank?pid=74318a4c8&amp;color=0,55,96&amp;vpa=5&amp;vtp=1&amp;bbb=1"/>
          <p:cNvSpPr/>
          <p:nvPr/>
        </p:nvSpPr>
        <p:spPr>
          <a:xfrm>
            <a:off x="1854676" y="36910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配饰；附件；配件</a:t>
            </a:r>
            <a:endParaRPr lang="en-US" altLang="zh-CN" dirty="0"/>
          </a:p>
        </p:txBody>
      </p:sp>
      <p:sp>
        <p:nvSpPr>
          <p:cNvPr id="14" name="QB_5_AN.12_1#49f8dfd0f.blank?pid=74318a4c8&amp;color=0,55,96&amp;vpa=6&amp;vtp=1&amp;bbb=1"/>
          <p:cNvSpPr/>
          <p:nvPr/>
        </p:nvSpPr>
        <p:spPr>
          <a:xfrm>
            <a:off x="692626" y="41101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souvenir</a:t>
            </a:r>
            <a:endParaRPr lang="en-US" altLang="zh-CN" dirty="0"/>
          </a:p>
        </p:txBody>
      </p:sp>
      <p:sp>
        <p:nvSpPr>
          <p:cNvPr id="16" name="QB_5_AN.14_1#49f8dfd0f.blank?pid=74318a4c8&amp;color=0,55,96&amp;vpa=7&amp;vtp=1&amp;bbb=1"/>
          <p:cNvSpPr/>
          <p:nvPr/>
        </p:nvSpPr>
        <p:spPr>
          <a:xfrm>
            <a:off x="1676876" y="450834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特别；格外</a:t>
            </a:r>
            <a:endParaRPr lang="en-US" altLang="zh-CN" dirty="0"/>
          </a:p>
        </p:txBody>
      </p:sp>
      <p:sp>
        <p:nvSpPr>
          <p:cNvPr id="17" name="QB_5_AN.15_1#49f8dfd0f.blank?pid=74318a4c8&amp;color=0,55,96&amp;vpa=8&amp;vtp=1&amp;bbb=1"/>
          <p:cNvSpPr/>
          <p:nvPr/>
        </p:nvSpPr>
        <p:spPr>
          <a:xfrm>
            <a:off x="3512026" y="450834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顶好的；超级的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7cc3ffcdb?pid=74318a4c8&amp;color=0,55,96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.财政的；财务的；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金融的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.资金；财政；金融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提供资金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.诗集；诗歌；诗作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.诗人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.诗歌的；诗的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.诗；韵文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.引起中毒的；有毒的；分泌毒素的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.毒物；毒药；毒素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.毒死；毒害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.包；裹；折叠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.（可）折小；（可）叠平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.（使）展开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.作品集；收集物；收藏品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.收集；采集；收藏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.募捐；募集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.收藏家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.集体的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.百分率；百分比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.百分之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/>
          </a:p>
        </p:txBody>
      </p:sp>
      <p:sp>
        <p:nvSpPr>
          <p:cNvPr id="3" name="QB_5_AN.17_1#7cc3ffcdb.blank?pid=74318a4c8&amp;color=0,55,96&amp;vpa=9&amp;vtp=1&amp;bbb=1"/>
          <p:cNvSpPr/>
          <p:nvPr/>
        </p:nvSpPr>
        <p:spPr>
          <a:xfrm>
            <a:off x="679926" y="14782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endParaRPr lang="en-US" altLang="zh-CN" dirty="0"/>
          </a:p>
        </p:txBody>
      </p:sp>
      <p:sp>
        <p:nvSpPr>
          <p:cNvPr id="4" name="QB_5_AN.18_1#7cc3ffcdb.blank?pid=74318a4c8&amp;color=0,55,96&amp;vpa=10&amp;vtp=1&amp;bbb=1"/>
          <p:cNvSpPr/>
          <p:nvPr/>
        </p:nvSpPr>
        <p:spPr>
          <a:xfrm>
            <a:off x="5270976" y="1478280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finance</a:t>
            </a:r>
            <a:endParaRPr lang="en-US" altLang="zh-CN" dirty="0"/>
          </a:p>
        </p:txBody>
      </p:sp>
      <p:sp>
        <p:nvSpPr>
          <p:cNvPr id="6" name="QB_5_AN.20_1#7cc3ffcdb.blank?pid=74318a4c8&amp;color=0,55,96&amp;vpa=11&amp;vtp=1&amp;bbb=1"/>
          <p:cNvSpPr/>
          <p:nvPr/>
        </p:nvSpPr>
        <p:spPr>
          <a:xfrm>
            <a:off x="679926" y="18846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poetry</a:t>
            </a:r>
            <a:endParaRPr lang="en-US" altLang="zh-CN" dirty="0"/>
          </a:p>
        </p:txBody>
      </p:sp>
      <p:sp>
        <p:nvSpPr>
          <p:cNvPr id="7" name="QB_5_AN.21_1#7cc3ffcdb.blank?pid=74318a4c8&amp;color=0,55,96&amp;vpa=12&amp;vtp=1&amp;bbb=1"/>
          <p:cNvSpPr/>
          <p:nvPr/>
        </p:nvSpPr>
        <p:spPr>
          <a:xfrm>
            <a:off x="4369276" y="18846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</a:t>
            </a:r>
            <a:endParaRPr lang="en-US" altLang="zh-CN" dirty="0"/>
          </a:p>
        </p:txBody>
      </p:sp>
      <p:sp>
        <p:nvSpPr>
          <p:cNvPr id="8" name="QB_5_AN.22_1#7cc3ffcdb.blank?pid=74318a4c8&amp;color=0,55,96&amp;vpa=13&amp;vtp=1&amp;bbb=1"/>
          <p:cNvSpPr/>
          <p:nvPr/>
        </p:nvSpPr>
        <p:spPr>
          <a:xfrm>
            <a:off x="6064726" y="188468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poetic</a:t>
            </a:r>
            <a:endParaRPr lang="en-US" altLang="zh-CN" dirty="0"/>
          </a:p>
        </p:txBody>
      </p:sp>
      <p:sp>
        <p:nvSpPr>
          <p:cNvPr id="9" name="QB_5_AN.23_1#7cc3ffcdb.blank?pid=74318a4c8&amp;color=0,55,96&amp;vpa=14&amp;vtp=1&amp;bbb=1"/>
          <p:cNvSpPr/>
          <p:nvPr/>
        </p:nvSpPr>
        <p:spPr>
          <a:xfrm>
            <a:off x="9004775" y="188468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poem</a:t>
            </a:r>
            <a:endParaRPr lang="en-US" altLang="zh-CN" dirty="0"/>
          </a:p>
        </p:txBody>
      </p:sp>
      <p:sp>
        <p:nvSpPr>
          <p:cNvPr id="11" name="QB_5_AN.25_1#7cc3ffcdb.blank?pid=74318a4c8&amp;color=0,55,96&amp;vpa=15&amp;vtp=1&amp;bbb=1"/>
          <p:cNvSpPr/>
          <p:nvPr/>
        </p:nvSpPr>
        <p:spPr>
          <a:xfrm>
            <a:off x="794226" y="23037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poisonous</a:t>
            </a:r>
            <a:endParaRPr lang="en-US" altLang="zh-CN" dirty="0"/>
          </a:p>
        </p:txBody>
      </p:sp>
      <p:sp>
        <p:nvSpPr>
          <p:cNvPr id="12" name="QB_5_AN.26_1#7cc3ffcdb.blank?pid=74318a4c8&amp;color=0,55,96&amp;vpa=16&amp;vtp=1&amp;bbb=1"/>
          <p:cNvSpPr/>
          <p:nvPr/>
        </p:nvSpPr>
        <p:spPr>
          <a:xfrm>
            <a:off x="6388576" y="23037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poison</a:t>
            </a:r>
            <a:endParaRPr lang="en-US" altLang="zh-CN" dirty="0"/>
          </a:p>
        </p:txBody>
      </p:sp>
      <p:sp>
        <p:nvSpPr>
          <p:cNvPr id="14" name="QB_5_AN.28_1#7cc3ffcdb.blank?pid=74318a4c8&amp;color=0,55,96&amp;vpa=17&amp;vtp=1&amp;bbb=1"/>
          <p:cNvSpPr/>
          <p:nvPr/>
        </p:nvSpPr>
        <p:spPr>
          <a:xfrm>
            <a:off x="773017" y="2735580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endParaRPr lang="en-US" altLang="zh-CN" dirty="0"/>
          </a:p>
        </p:txBody>
      </p:sp>
      <p:sp>
        <p:nvSpPr>
          <p:cNvPr id="15" name="QB_5_AN.29_1#7cc3ffcdb.blank?pid=74318a4c8&amp;color=0,55,96&amp;vpa=18&amp;vtp=1&amp;bbb=1"/>
          <p:cNvSpPr/>
          <p:nvPr/>
        </p:nvSpPr>
        <p:spPr>
          <a:xfrm>
            <a:off x="6989667" y="27355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unfold</a:t>
            </a:r>
            <a:endParaRPr lang="en-US" altLang="zh-CN" dirty="0"/>
          </a:p>
        </p:txBody>
      </p:sp>
      <p:sp>
        <p:nvSpPr>
          <p:cNvPr id="17" name="QB_5_AN.31_1#7cc3ffcdb.blank?pid=74318a4c8&amp;color=0,55,96&amp;vpa=19&amp;vtp=1&amp;bbb=1"/>
          <p:cNvSpPr/>
          <p:nvPr/>
        </p:nvSpPr>
        <p:spPr>
          <a:xfrm>
            <a:off x="806926" y="3154680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endParaRPr lang="en-US" altLang="zh-CN" dirty="0"/>
          </a:p>
        </p:txBody>
      </p:sp>
      <p:sp>
        <p:nvSpPr>
          <p:cNvPr id="18" name="QB_5_AN.32_1#7cc3ffcdb.blank?pid=74318a4c8&amp;color=0,55,96&amp;vpa=20&amp;vtp=1&amp;bbb=1"/>
          <p:cNvSpPr/>
          <p:nvPr/>
        </p:nvSpPr>
        <p:spPr>
          <a:xfrm>
            <a:off x="5524976" y="31546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endParaRPr lang="en-US" altLang="zh-CN" dirty="0"/>
          </a:p>
        </p:txBody>
      </p:sp>
      <p:sp>
        <p:nvSpPr>
          <p:cNvPr id="19" name="QB_5_AN.33_1#7cc3ffcdb.blank?pid=74318a4c8&amp;color=0,55,96&amp;vpa=21&amp;vtp=1&amp;bbb=1"/>
          <p:cNvSpPr/>
          <p:nvPr/>
        </p:nvSpPr>
        <p:spPr>
          <a:xfrm>
            <a:off x="508476" y="35737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collector</a:t>
            </a:r>
            <a:endParaRPr lang="en-US" altLang="zh-CN" dirty="0"/>
          </a:p>
        </p:txBody>
      </p:sp>
      <p:sp>
        <p:nvSpPr>
          <p:cNvPr id="20" name="QB_5_AN.34_1#7cc3ffcdb.blank?pid=74318a4c8&amp;color=0,55,96&amp;vpa=22&amp;vtp=1&amp;bbb=1"/>
          <p:cNvSpPr/>
          <p:nvPr/>
        </p:nvSpPr>
        <p:spPr>
          <a:xfrm>
            <a:off x="2864326" y="357378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collective</a:t>
            </a:r>
            <a:endParaRPr lang="en-US" altLang="zh-CN" dirty="0"/>
          </a:p>
        </p:txBody>
      </p:sp>
      <p:sp>
        <p:nvSpPr>
          <p:cNvPr id="22" name="QB_5_AN.36_1#7cc3ffcdb.blank?pid=74318a4c8&amp;color=0,55,96&amp;vpa=23&amp;vtp=1&amp;bbb=1"/>
          <p:cNvSpPr/>
          <p:nvPr/>
        </p:nvSpPr>
        <p:spPr>
          <a:xfrm>
            <a:off x="756126" y="3959225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percentage</a:t>
            </a:r>
            <a:endParaRPr lang="en-US" altLang="zh-CN" dirty="0"/>
          </a:p>
        </p:txBody>
      </p:sp>
      <p:sp>
        <p:nvSpPr>
          <p:cNvPr id="23" name="QB_5_AN.37_1#7cc3ffcdb.blank?pid=74318a4c8&amp;color=0,55,96&amp;vpa=24&amp;vtp=1&amp;bbb=1"/>
          <p:cNvSpPr/>
          <p:nvPr/>
        </p:nvSpPr>
        <p:spPr>
          <a:xfrm>
            <a:off x="4381976" y="3959225"/>
            <a:ext cx="1690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percent/per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f7a43e6b?pid=32ebec8f0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19daee46b?pid=cf7a43e6b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.我真的很喜欢那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本折纸书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我儿子也喜欢那本折纸书。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教材P30</a:t>
            </a:r>
            <a:endParaRPr lang="en-US" altLang="zh-CN" dirty="0"/>
          </a:p>
        </p:txBody>
      </p:sp>
      <p:pic>
        <p:nvPicPr>
          <p:cNvPr id="4" name="P_5_BD#19daee46b?pid=cf7a43e6b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b8ff8bc08?pid=cf7a43e6b&amp;color=0,55,96&amp;vtp=1&amp;bbb=1"/>
          <p:cNvSpPr/>
          <p:nvPr/>
        </p:nvSpPr>
        <p:spPr>
          <a:xfrm>
            <a:off x="502920" y="33165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.包；裹；折叠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.（可）折小；（可）叠平</a:t>
            </a:r>
            <a:endParaRPr lang="en-US" altLang="zh-CN" sz="2200" dirty="0"/>
          </a:p>
        </p:txBody>
      </p:sp>
      <p:sp>
        <p:nvSpPr>
          <p:cNvPr id="7" name="P_6_BD#00c59310e?pid=b8ff8bc08&amp;color=0,55,96&amp;vtp=1&amp;bbb=1"/>
          <p:cNvSpPr/>
          <p:nvPr/>
        </p:nvSpPr>
        <p:spPr>
          <a:xfrm>
            <a:off x="502920" y="3812906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piece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她用一张纸把药丸包了起来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two/half把某物对折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折起；叠好；倒闭；歇业</a:t>
            </a:r>
            <a:endParaRPr lang="en-US" altLang="zh-CN" sz="1800" dirty="0"/>
          </a:p>
        </p:txBody>
      </p:sp>
      <p:pic>
        <p:nvPicPr>
          <p:cNvPr id="8" name="P_6_BD#00c59310e?pid=b8ff8bc08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8839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00c59310e?pid=b8ff8bc08&amp;color=0,55,96&amp;mp=1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arms/hands双臂交叉在胸前/十指交叉地合拢双手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pocket.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他把信折起来放进了口袋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straight!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双臂交叉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坐直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①unfold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.（使）展开；展示；透露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unfolded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wings.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老鹰展开了翅膀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landscape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unfolded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景色展现在我们面前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②folding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.（家具、自行车等）可折叠的</a:t>
            </a:r>
            <a:endParaRPr lang="en-US" altLang="zh-CN" sz="1800" dirty="0"/>
          </a:p>
        </p:txBody>
      </p:sp>
      <p:pic>
        <p:nvPicPr>
          <p:cNvPr id="3" name="P_6_BD#00c59310e?pid=b8ff8bc08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8326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1913</Words>
  <Application>Microsoft Office PowerPoint</Application>
  <PresentationFormat>宽屏</PresentationFormat>
  <Paragraphs>224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2024-10-10T04:21:27Z</dcterms:created>
  <dcterms:modified xsi:type="dcterms:W3CDTF">2024-10-10T04:22:57Z</dcterms:modified>
  <cp:category/>
  <cp:contentStatus/>
</cp:coreProperties>
</file>